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67" r:id="rId6"/>
    <p:sldId id="260" r:id="rId7"/>
    <p:sldId id="261" r:id="rId8"/>
    <p:sldId id="265" r:id="rId9"/>
    <p:sldId id="266" r:id="rId10"/>
    <p:sldId id="268"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90"/>
    <p:restoredTop sz="96928"/>
  </p:normalViewPr>
  <p:slideViewPr>
    <p:cSldViewPr snapToGrid="0" snapToObjects="1">
      <p:cViewPr varScale="1">
        <p:scale>
          <a:sx n="128" d="100"/>
          <a:sy n="128" d="100"/>
        </p:scale>
        <p:origin x="5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940182-9C30-9F46-BD5E-399783E9B94A}" type="datetimeFigureOut">
              <a:rPr lang="en-US" smtClean="0"/>
              <a:t>5/7/21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00E438-C8EB-B940-8B4C-6522A3FDEFA8}" type="slidenum">
              <a:rPr lang="en-US" smtClean="0"/>
              <a:t>‹#›</a:t>
            </a:fld>
            <a:endParaRPr lang="en-US"/>
          </a:p>
        </p:txBody>
      </p:sp>
    </p:spTree>
    <p:extLst>
      <p:ext uri="{BB962C8B-B14F-4D97-AF65-F5344CB8AC3E}">
        <p14:creationId xmlns:p14="http://schemas.microsoft.com/office/powerpoint/2010/main" val="1234910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reason why I chose this topic as my project is because It has been roughly one year when the pandemic put the housing market on hold for several months. But the real estate market bounced back quickly and has been booming. More existing homes were sold in 2020 than in any year since 2006.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believe this project could be helpful. For people who plan to buy a house, they can get the expected house price based on the features of the house. For real estate companies, they can determine what the house price is and raise their profits.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the course is about Data Wrangling, the project is mainly focused on Data Processing and Exploratory. However, at the end of this project, regression model will be used to have a deeper insight of the relationship between the house price and other features.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2</a:t>
            </a:fld>
            <a:endParaRPr lang="en-US"/>
          </a:p>
        </p:txBody>
      </p:sp>
    </p:spTree>
    <p:extLst>
      <p:ext uri="{BB962C8B-B14F-4D97-AF65-F5344CB8AC3E}">
        <p14:creationId xmlns:p14="http://schemas.microsoft.com/office/powerpoint/2010/main" val="172194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model fitting, there are three models. The first model is raw model, meaning I fit linear regression on the original data. We can see the R2 here is 0.7. The second model is doing linear regression on the tidy data with house price as the dependent variable. The R2 goes up to around 0.83 and the improvement ratio on R2 from the raw model is around 19%. The third model is doing linear regression on tidy data with log of house price as the dependent variable. The R2 improves to 0.88 and the improvement rate on R2 is around 26%. So, overall, model 3, which is Final Log Model performs the best among all of them.</a:t>
            </a:r>
          </a:p>
        </p:txBody>
      </p:sp>
      <p:sp>
        <p:nvSpPr>
          <p:cNvPr id="4" name="Slide Number Placeholder 3"/>
          <p:cNvSpPr>
            <a:spLocks noGrp="1"/>
          </p:cNvSpPr>
          <p:nvPr>
            <p:ph type="sldNum" sz="quarter" idx="5"/>
          </p:nvPr>
        </p:nvSpPr>
        <p:spPr/>
        <p:txBody>
          <a:bodyPr/>
          <a:lstStyle/>
          <a:p>
            <a:fld id="{F500E438-C8EB-B940-8B4C-6522A3FDEFA8}" type="slidenum">
              <a:rPr lang="en-US" smtClean="0"/>
              <a:t>11</a:t>
            </a:fld>
            <a:endParaRPr lang="en-US"/>
          </a:p>
        </p:txBody>
      </p:sp>
    </p:spTree>
    <p:extLst>
      <p:ext uri="{BB962C8B-B14F-4D97-AF65-F5344CB8AC3E}">
        <p14:creationId xmlns:p14="http://schemas.microsoft.com/office/powerpoint/2010/main" val="1611686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there are some of my conclusions. First, The regression model improves a lot when some features are converted into categorical types. Second, in real world data, some variables such as prices often needs to be scaled in order to fit the model better, as we can see from the result of model fitting. Third, by adding new variables, the model can be more meaningful even though the performance doesn’t show some significant improvement. Last but not least, proper Data Wrangling techniques can definitely help the model to obtain some greater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12</a:t>
            </a:fld>
            <a:endParaRPr lang="en-US"/>
          </a:p>
        </p:txBody>
      </p:sp>
    </p:spTree>
    <p:extLst>
      <p:ext uri="{BB962C8B-B14F-4D97-AF65-F5344CB8AC3E}">
        <p14:creationId xmlns:p14="http://schemas.microsoft.com/office/powerpoint/2010/main" val="1724983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13</a:t>
            </a:fld>
            <a:endParaRPr lang="en-US"/>
          </a:p>
        </p:txBody>
      </p:sp>
    </p:spTree>
    <p:extLst>
      <p:ext uri="{BB962C8B-B14F-4D97-AF65-F5344CB8AC3E}">
        <p14:creationId xmlns:p14="http://schemas.microsoft.com/office/powerpoint/2010/main" val="2853059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Times New Roman" panose="02020603050405020304" pitchFamily="18" charset="0"/>
                <a:cs typeface="Times New Roman" panose="02020603050405020304" pitchFamily="18" charset="0"/>
              </a:rPr>
              <a:t>The dataset I used is from Kaggle. It includes the houses that were sold from May 2014 to May 2015. The total number of houses is over 20 thousand. There are total 21 variables in the dataset. For my target, which is the dependent variable, is the house price of King county in Washington state. For predictors, they are 20 different features of houses such as numbers of bathrooms, square footage of interior living space, and so on. </a:t>
            </a:r>
          </a:p>
        </p:txBody>
      </p:sp>
      <p:sp>
        <p:nvSpPr>
          <p:cNvPr id="4" name="Slide Number Placeholder 3"/>
          <p:cNvSpPr>
            <a:spLocks noGrp="1"/>
          </p:cNvSpPr>
          <p:nvPr>
            <p:ph type="sldNum" sz="quarter" idx="5"/>
          </p:nvPr>
        </p:nvSpPr>
        <p:spPr/>
        <p:txBody>
          <a:bodyPr/>
          <a:lstStyle/>
          <a:p>
            <a:fld id="{F500E438-C8EB-B940-8B4C-6522A3FDEFA8}" type="slidenum">
              <a:rPr lang="en-US" smtClean="0"/>
              <a:t>3</a:t>
            </a:fld>
            <a:endParaRPr lang="en-US"/>
          </a:p>
        </p:txBody>
      </p:sp>
    </p:spTree>
    <p:extLst>
      <p:ext uri="{BB962C8B-B14F-4D97-AF65-F5344CB8AC3E}">
        <p14:creationId xmlns:p14="http://schemas.microsoft.com/office/powerpoint/2010/main" val="2533189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talk about data processing. First, I check if there is any missing value. It turns out only two houses have missing values, so I just remove both of them. Second because house id is meaningless to the house price, it is also removed.  Next, there are some variables. They are either Boolean or scoring type of features of the house, so they are converted to factorial types. Lastly, new variable, age, is created because I want to know what the effect of the age of the house on the house price is.</a:t>
            </a:r>
          </a:p>
        </p:txBody>
      </p:sp>
      <p:sp>
        <p:nvSpPr>
          <p:cNvPr id="4" name="Slide Number Placeholder 3"/>
          <p:cNvSpPr>
            <a:spLocks noGrp="1"/>
          </p:cNvSpPr>
          <p:nvPr>
            <p:ph type="sldNum" sz="quarter" idx="5"/>
          </p:nvPr>
        </p:nvSpPr>
        <p:spPr/>
        <p:txBody>
          <a:bodyPr/>
          <a:lstStyle/>
          <a:p>
            <a:fld id="{F500E438-C8EB-B940-8B4C-6522A3FDEFA8}" type="slidenum">
              <a:rPr lang="en-US" smtClean="0"/>
              <a:t>4</a:t>
            </a:fld>
            <a:endParaRPr lang="en-US"/>
          </a:p>
        </p:txBody>
      </p:sp>
    </p:spTree>
    <p:extLst>
      <p:ext uri="{BB962C8B-B14F-4D97-AF65-F5344CB8AC3E}">
        <p14:creationId xmlns:p14="http://schemas.microsoft.com/office/powerpoint/2010/main" val="3756533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am going to talk about Data Exploratory. It is divided into three parts.</a:t>
            </a:r>
          </a:p>
        </p:txBody>
      </p:sp>
      <p:sp>
        <p:nvSpPr>
          <p:cNvPr id="4" name="Slide Number Placeholder 3"/>
          <p:cNvSpPr>
            <a:spLocks noGrp="1"/>
          </p:cNvSpPr>
          <p:nvPr>
            <p:ph type="sldNum" sz="quarter" idx="5"/>
          </p:nvPr>
        </p:nvSpPr>
        <p:spPr/>
        <p:txBody>
          <a:bodyPr/>
          <a:lstStyle/>
          <a:p>
            <a:fld id="{F500E438-C8EB-B940-8B4C-6522A3FDEFA8}" type="slidenum">
              <a:rPr lang="en-US" smtClean="0"/>
              <a:t>5</a:t>
            </a:fld>
            <a:endParaRPr lang="en-US"/>
          </a:p>
        </p:txBody>
      </p:sp>
    </p:spTree>
    <p:extLst>
      <p:ext uri="{BB962C8B-B14F-4D97-AF65-F5344CB8AC3E}">
        <p14:creationId xmlns:p14="http://schemas.microsoft.com/office/powerpoint/2010/main" val="4092771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part is dependent variable which is the house price. In plot 1, the house price shows a highly right skewed distribution.</a:t>
            </a:r>
            <a:r>
              <a:rPr lang="zh-TW" altLang="en-US" dirty="0"/>
              <a:t> </a:t>
            </a:r>
            <a:r>
              <a:rPr lang="en-US" altLang="zh-TW" dirty="0"/>
              <a:t>Therefore, l</a:t>
            </a:r>
            <a:r>
              <a:rPr lang="en-US" dirty="0"/>
              <a:t>og transformation is suitable for right-skewed distributions in linear regression. In Plot 2, as we can see after the log transformation on the house price, its distribution is more balanced and similar to normal distribution.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6</a:t>
            </a:fld>
            <a:endParaRPr lang="en-US"/>
          </a:p>
        </p:txBody>
      </p:sp>
    </p:spTree>
    <p:extLst>
      <p:ext uri="{BB962C8B-B14F-4D97-AF65-F5344CB8AC3E}">
        <p14:creationId xmlns:p14="http://schemas.microsoft.com/office/powerpoint/2010/main" val="692184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I am going to talk about categorical and numerical features, but I am not going to talk all of them since there are too many features. First, let’s start with view. From the bar plot of the upper figure, we can observe that most of the houses have a really bad views, which is over 90%. From the boxplot, we can see that </a:t>
            </a:r>
            <a:r>
              <a:rPr lang="en-US" sz="1200" dirty="0"/>
              <a:t>the house price increases when the score of the house view increases.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Second, let’s look at the lower figure which is the distribution of waterfront. Over 99% of the houses don’t have a waterfront and the price of the house with a waterfront is higher than the price of the house without a waterfront as we can see from the boxplot of the lower figure.</a:t>
            </a:r>
          </a:p>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7</a:t>
            </a:fld>
            <a:endParaRPr lang="en-US"/>
          </a:p>
        </p:txBody>
      </p:sp>
    </p:spTree>
    <p:extLst>
      <p:ext uri="{BB962C8B-B14F-4D97-AF65-F5344CB8AC3E}">
        <p14:creationId xmlns:p14="http://schemas.microsoft.com/office/powerpoint/2010/main" val="3668838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Grade and Condition, they both represent some kinds of the evaluation scores of houses. As we can see, two bar plots from both graphs have a very similar distribution. When the grade of the house goes up, the house price will increase exponentially. So, if we do log transformation on the price, we can expect a linear relationship between the price and the grade. </a:t>
            </a:r>
          </a:p>
        </p:txBody>
      </p:sp>
      <p:sp>
        <p:nvSpPr>
          <p:cNvPr id="4" name="Slide Number Placeholder 3"/>
          <p:cNvSpPr>
            <a:spLocks noGrp="1"/>
          </p:cNvSpPr>
          <p:nvPr>
            <p:ph type="sldNum" sz="quarter" idx="5"/>
          </p:nvPr>
        </p:nvSpPr>
        <p:spPr/>
        <p:txBody>
          <a:bodyPr/>
          <a:lstStyle/>
          <a:p>
            <a:fld id="{F500E438-C8EB-B940-8B4C-6522A3FDEFA8}" type="slidenum">
              <a:rPr lang="en-US" smtClean="0"/>
              <a:t>8</a:t>
            </a:fld>
            <a:endParaRPr lang="en-US"/>
          </a:p>
        </p:txBody>
      </p:sp>
    </p:spTree>
    <p:extLst>
      <p:ext uri="{BB962C8B-B14F-4D97-AF65-F5344CB8AC3E}">
        <p14:creationId xmlns:p14="http://schemas.microsoft.com/office/powerpoint/2010/main" val="4104614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the two variables here are latitude and longitude. Their distributions are </a:t>
            </a:r>
            <a:r>
              <a:rPr lang="en-US" sz="1200" dirty="0"/>
              <a:t>difficult to be explained based on just some distribution density plots. Therefore, I use a package called “</a:t>
            </a:r>
            <a:r>
              <a:rPr lang="en-US" sz="1200" dirty="0" err="1"/>
              <a:t>ggmap</a:t>
            </a:r>
            <a:r>
              <a:rPr lang="en-US" sz="1200" dirty="0"/>
              <a:t>” to show the overview of the house price across King county. From the map, northwest area has some lighter colors, which shows that this area in general has a higher house price, which is very interesting.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9</a:t>
            </a:fld>
            <a:endParaRPr lang="en-US"/>
          </a:p>
        </p:txBody>
      </p:sp>
    </p:spTree>
    <p:extLst>
      <p:ext uri="{BB962C8B-B14F-4D97-AF65-F5344CB8AC3E}">
        <p14:creationId xmlns:p14="http://schemas.microsoft.com/office/powerpoint/2010/main" val="3819717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yr_built, there is a steady increase of number of houses being built. This is possibly because of the population growth and urbanization in the region over the years.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for </a:t>
            </a:r>
            <a:r>
              <a:rPr lang="en-US" dirty="0" err="1"/>
              <a:t>yr_ronvated</a:t>
            </a:r>
            <a:r>
              <a:rPr lang="en-US" dirty="0"/>
              <a:t>, which is the year that the house was renovated, as we can see from the lower graph, most of the houses have never been renovated. There were certain number of houses renovated during late 20th century to early 21st century. Because of this distribution, new variable called `renovated` is created. It represents whether the house has been renovated or not.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500E438-C8EB-B940-8B4C-6522A3FDEFA8}" type="slidenum">
              <a:rPr lang="en-US" smtClean="0"/>
              <a:t>10</a:t>
            </a:fld>
            <a:endParaRPr lang="en-US"/>
          </a:p>
        </p:txBody>
      </p:sp>
    </p:spTree>
    <p:extLst>
      <p:ext uri="{BB962C8B-B14F-4D97-AF65-F5344CB8AC3E}">
        <p14:creationId xmlns:p14="http://schemas.microsoft.com/office/powerpoint/2010/main" val="2491042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5/7/21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harlfoxem/housesalespredic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01FD2-30C6-794B-822A-392BE6CF3EFB}"/>
              </a:ext>
            </a:extLst>
          </p:cNvPr>
          <p:cNvSpPr>
            <a:spLocks noGrp="1"/>
          </p:cNvSpPr>
          <p:nvPr>
            <p:ph type="ctrTitle"/>
          </p:nvPr>
        </p:nvSpPr>
        <p:spPr/>
        <p:txBody>
          <a:bodyPr/>
          <a:lstStyle/>
          <a:p>
            <a:r>
              <a:rPr lang="en-US" dirty="0"/>
              <a:t>King County House Price</a:t>
            </a:r>
          </a:p>
        </p:txBody>
      </p:sp>
      <p:sp>
        <p:nvSpPr>
          <p:cNvPr id="3" name="Subtitle 2">
            <a:extLst>
              <a:ext uri="{FF2B5EF4-FFF2-40B4-BE49-F238E27FC236}">
                <a16:creationId xmlns:a16="http://schemas.microsoft.com/office/drawing/2014/main" id="{AFBFE89E-3EB1-4B4C-A14A-3AB5D1106BD0}"/>
              </a:ext>
            </a:extLst>
          </p:cNvPr>
          <p:cNvSpPr>
            <a:spLocks noGrp="1"/>
          </p:cNvSpPr>
          <p:nvPr>
            <p:ph type="subTitle" idx="1"/>
          </p:nvPr>
        </p:nvSpPr>
        <p:spPr/>
        <p:txBody>
          <a:bodyPr/>
          <a:lstStyle/>
          <a:p>
            <a:r>
              <a:rPr lang="en-US" dirty="0"/>
              <a:t>Yuhsiang Hong</a:t>
            </a:r>
          </a:p>
        </p:txBody>
      </p:sp>
    </p:spTree>
    <p:extLst>
      <p:ext uri="{BB962C8B-B14F-4D97-AF65-F5344CB8AC3E}">
        <p14:creationId xmlns:p14="http://schemas.microsoft.com/office/powerpoint/2010/main" val="1239227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40215-D5DA-394C-B8D0-DD08ADE9F68D}"/>
              </a:ext>
            </a:extLst>
          </p:cNvPr>
          <p:cNvSpPr>
            <a:spLocks noGrp="1"/>
          </p:cNvSpPr>
          <p:nvPr>
            <p:ph type="title"/>
          </p:nvPr>
        </p:nvSpPr>
        <p:spPr>
          <a:xfrm>
            <a:off x="372863" y="609600"/>
            <a:ext cx="3320248" cy="1320800"/>
          </a:xfrm>
        </p:spPr>
        <p:txBody>
          <a:bodyPr anchor="ctr">
            <a:normAutofit/>
          </a:bodyPr>
          <a:lstStyle/>
          <a:p>
            <a:r>
              <a:rPr lang="en-US" sz="2800" dirty="0"/>
              <a:t>Numerical Features</a:t>
            </a:r>
          </a:p>
        </p:txBody>
      </p:sp>
      <p:sp>
        <p:nvSpPr>
          <p:cNvPr id="9" name="Content Placeholder 8">
            <a:extLst>
              <a:ext uri="{FF2B5EF4-FFF2-40B4-BE49-F238E27FC236}">
                <a16:creationId xmlns:a16="http://schemas.microsoft.com/office/drawing/2014/main" id="{49D29A69-F480-4AF3-ADFE-2BD54EEF0604}"/>
              </a:ext>
            </a:extLst>
          </p:cNvPr>
          <p:cNvSpPr>
            <a:spLocks noGrp="1"/>
          </p:cNvSpPr>
          <p:nvPr>
            <p:ph idx="1"/>
          </p:nvPr>
        </p:nvSpPr>
        <p:spPr>
          <a:xfrm>
            <a:off x="372863" y="2160589"/>
            <a:ext cx="3229016" cy="4087811"/>
          </a:xfrm>
        </p:spPr>
        <p:txBody>
          <a:bodyPr>
            <a:normAutofit fontScale="85000" lnSpcReduction="20000"/>
          </a:bodyPr>
          <a:lstStyle/>
          <a:p>
            <a:r>
              <a:rPr lang="en-US" dirty="0"/>
              <a:t>yr_built:</a:t>
            </a:r>
          </a:p>
          <a:p>
            <a:pPr lvl="1"/>
            <a:r>
              <a:rPr lang="en-US" dirty="0"/>
              <a:t>There is a steady increase of number of houses built </a:t>
            </a:r>
          </a:p>
          <a:p>
            <a:pPr lvl="1"/>
            <a:r>
              <a:rPr lang="en-US" dirty="0"/>
              <a:t>The trend might be related to the population growth and urbanization in the region over the years.</a:t>
            </a:r>
          </a:p>
          <a:p>
            <a:r>
              <a:rPr lang="en-US" dirty="0"/>
              <a:t>yr_renovated:</a:t>
            </a:r>
          </a:p>
          <a:p>
            <a:pPr lvl="1"/>
            <a:r>
              <a:rPr lang="en-US" dirty="0"/>
              <a:t>most of the houses have never been renovated.</a:t>
            </a:r>
          </a:p>
          <a:p>
            <a:pPr lvl="1"/>
            <a:r>
              <a:rPr lang="en-US" dirty="0"/>
              <a:t>Certain number of houses renovated during late 20th century to early 21st century.</a:t>
            </a:r>
          </a:p>
          <a:p>
            <a:pPr lvl="1"/>
            <a:r>
              <a:rPr lang="en-US" dirty="0"/>
              <a:t>New variable `renovated`, representing whether the house has been renovated or not, is created.</a:t>
            </a:r>
          </a:p>
        </p:txBody>
      </p:sp>
      <p:pic>
        <p:nvPicPr>
          <p:cNvPr id="4" name="Content Placeholder 3">
            <a:extLst>
              <a:ext uri="{FF2B5EF4-FFF2-40B4-BE49-F238E27FC236}">
                <a16:creationId xmlns:a16="http://schemas.microsoft.com/office/drawing/2014/main" id="{50948097-FD3F-4545-B54F-BBF3260640C9}"/>
              </a:ext>
            </a:extLst>
          </p:cNvPr>
          <p:cNvPicPr>
            <a:picLocks noChangeAspect="1"/>
          </p:cNvPicPr>
          <p:nvPr/>
        </p:nvPicPr>
        <p:blipFill>
          <a:blip r:embed="rId3"/>
          <a:stretch>
            <a:fillRect/>
          </a:stretch>
        </p:blipFill>
        <p:spPr>
          <a:xfrm>
            <a:off x="4458240" y="609600"/>
            <a:ext cx="4213355" cy="2601747"/>
          </a:xfrm>
          <a:prstGeom prst="rect">
            <a:avLst/>
          </a:prstGeom>
        </p:spPr>
      </p:pic>
      <p:pic>
        <p:nvPicPr>
          <p:cNvPr id="5" name="Picture 4">
            <a:extLst>
              <a:ext uri="{FF2B5EF4-FFF2-40B4-BE49-F238E27FC236}">
                <a16:creationId xmlns:a16="http://schemas.microsoft.com/office/drawing/2014/main" id="{8119923E-5769-0F43-B1AF-24E9C0987FAB}"/>
              </a:ext>
            </a:extLst>
          </p:cNvPr>
          <p:cNvPicPr>
            <a:picLocks noChangeAspect="1"/>
          </p:cNvPicPr>
          <p:nvPr/>
        </p:nvPicPr>
        <p:blipFill>
          <a:blip r:embed="rId4"/>
          <a:stretch>
            <a:fillRect/>
          </a:stretch>
        </p:blipFill>
        <p:spPr>
          <a:xfrm>
            <a:off x="4457760" y="3439020"/>
            <a:ext cx="4214317" cy="2602341"/>
          </a:xfrm>
          <a:prstGeom prst="rect">
            <a:avLst/>
          </a:prstGeom>
        </p:spPr>
      </p:pic>
    </p:spTree>
    <p:extLst>
      <p:ext uri="{BB962C8B-B14F-4D97-AF65-F5344CB8AC3E}">
        <p14:creationId xmlns:p14="http://schemas.microsoft.com/office/powerpoint/2010/main" val="3440571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6CDD1-8955-8142-A039-9EC4975096F5}"/>
              </a:ext>
            </a:extLst>
          </p:cNvPr>
          <p:cNvSpPr>
            <a:spLocks noGrp="1"/>
          </p:cNvSpPr>
          <p:nvPr>
            <p:ph type="title"/>
          </p:nvPr>
        </p:nvSpPr>
        <p:spPr/>
        <p:txBody>
          <a:bodyPr/>
          <a:lstStyle/>
          <a:p>
            <a:r>
              <a:rPr lang="en-US" dirty="0"/>
              <a:t>Model Fitting</a:t>
            </a:r>
          </a:p>
        </p:txBody>
      </p:sp>
      <p:graphicFrame>
        <p:nvGraphicFramePr>
          <p:cNvPr id="5" name="Content Placeholder 4">
            <a:extLst>
              <a:ext uri="{FF2B5EF4-FFF2-40B4-BE49-F238E27FC236}">
                <a16:creationId xmlns:a16="http://schemas.microsoft.com/office/drawing/2014/main" id="{5B1814D1-40FF-CC4D-B396-0C8E45A45503}"/>
              </a:ext>
            </a:extLst>
          </p:cNvPr>
          <p:cNvGraphicFramePr>
            <a:graphicFrameLocks noGrp="1"/>
          </p:cNvGraphicFramePr>
          <p:nvPr>
            <p:ph idx="1"/>
            <p:extLst>
              <p:ext uri="{D42A27DB-BD31-4B8C-83A1-F6EECF244321}">
                <p14:modId xmlns:p14="http://schemas.microsoft.com/office/powerpoint/2010/main" val="4156711865"/>
              </p:ext>
            </p:extLst>
          </p:nvPr>
        </p:nvGraphicFramePr>
        <p:xfrm>
          <a:off x="372863" y="2160588"/>
          <a:ext cx="9179510" cy="3408475"/>
        </p:xfrm>
        <a:graphic>
          <a:graphicData uri="http://schemas.openxmlformats.org/drawingml/2006/table">
            <a:tbl>
              <a:tblPr firstRow="1" bandRow="1">
                <a:tableStyleId>{5C22544A-7EE6-4342-B048-85BDC9FD1C3A}</a:tableStyleId>
              </a:tblPr>
              <a:tblGrid>
                <a:gridCol w="1835902">
                  <a:extLst>
                    <a:ext uri="{9D8B030D-6E8A-4147-A177-3AD203B41FA5}">
                      <a16:colId xmlns:a16="http://schemas.microsoft.com/office/drawing/2014/main" val="4072880301"/>
                    </a:ext>
                  </a:extLst>
                </a:gridCol>
                <a:gridCol w="3499577">
                  <a:extLst>
                    <a:ext uri="{9D8B030D-6E8A-4147-A177-3AD203B41FA5}">
                      <a16:colId xmlns:a16="http://schemas.microsoft.com/office/drawing/2014/main" val="39631964"/>
                    </a:ext>
                  </a:extLst>
                </a:gridCol>
                <a:gridCol w="2008129">
                  <a:extLst>
                    <a:ext uri="{9D8B030D-6E8A-4147-A177-3AD203B41FA5}">
                      <a16:colId xmlns:a16="http://schemas.microsoft.com/office/drawing/2014/main" val="3515503407"/>
                    </a:ext>
                  </a:extLst>
                </a:gridCol>
                <a:gridCol w="1835902">
                  <a:extLst>
                    <a:ext uri="{9D8B030D-6E8A-4147-A177-3AD203B41FA5}">
                      <a16:colId xmlns:a16="http://schemas.microsoft.com/office/drawing/2014/main" val="1430458489"/>
                    </a:ext>
                  </a:extLst>
                </a:gridCol>
              </a:tblGrid>
              <a:tr h="584162">
                <a:tc>
                  <a:txBody>
                    <a:bodyPr/>
                    <a:lstStyle/>
                    <a:p>
                      <a:pPr algn="ctr"/>
                      <a:r>
                        <a:rPr lang="en-US" dirty="0"/>
                        <a:t>Model</a:t>
                      </a:r>
                    </a:p>
                  </a:txBody>
                  <a:tcPr/>
                </a:tc>
                <a:tc>
                  <a:txBody>
                    <a:bodyPr/>
                    <a:lstStyle/>
                    <a:p>
                      <a:pPr algn="ctr"/>
                      <a:r>
                        <a:rPr lang="en-US" dirty="0"/>
                        <a:t>Description</a:t>
                      </a:r>
                    </a:p>
                  </a:txBody>
                  <a:tcPr/>
                </a:tc>
                <a:tc>
                  <a:txBody>
                    <a:bodyPr/>
                    <a:lstStyle/>
                    <a:p>
                      <a:pPr algn="ctr"/>
                      <a:r>
                        <a:rPr lang="en-US" dirty="0"/>
                        <a:t>R2</a:t>
                      </a:r>
                    </a:p>
                  </a:txBody>
                  <a:tcPr/>
                </a:tc>
                <a:tc>
                  <a:txBody>
                    <a:bodyPr/>
                    <a:lstStyle/>
                    <a:p>
                      <a:pPr algn="ctr"/>
                      <a:r>
                        <a:rPr lang="en-US" dirty="0"/>
                        <a:t>Improvement Rate on R2</a:t>
                      </a:r>
                    </a:p>
                  </a:txBody>
                  <a:tcPr/>
                </a:tc>
                <a:extLst>
                  <a:ext uri="{0D108BD9-81ED-4DB2-BD59-A6C34878D82A}">
                    <a16:rowId xmlns:a16="http://schemas.microsoft.com/office/drawing/2014/main" val="1427336657"/>
                  </a:ext>
                </a:extLst>
              </a:tr>
              <a:tr h="757422">
                <a:tc>
                  <a:txBody>
                    <a:bodyPr/>
                    <a:lstStyle/>
                    <a:p>
                      <a:r>
                        <a:rPr lang="en-US" dirty="0"/>
                        <a:t>Raw Model</a:t>
                      </a:r>
                    </a:p>
                  </a:txBody>
                  <a:tcPr/>
                </a:tc>
                <a:tc>
                  <a:txBody>
                    <a:bodyPr/>
                    <a:lstStyle/>
                    <a:p>
                      <a:r>
                        <a:rPr lang="en-US" dirty="0"/>
                        <a:t>Linear regression on unmodified data</a:t>
                      </a: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a:t>0.7011</a:t>
                      </a:r>
                      <a:endParaRPr lang="en-US" dirty="0"/>
                    </a:p>
                  </a:txBody>
                  <a:tcPr/>
                </a:tc>
                <a:tc>
                  <a:txBody>
                    <a:bodyPr/>
                    <a:lstStyle/>
                    <a:p>
                      <a:pPr algn="ctr"/>
                      <a:r>
                        <a:rPr lang="en-US" dirty="0"/>
                        <a:t>-</a:t>
                      </a:r>
                    </a:p>
                  </a:txBody>
                  <a:tcPr/>
                </a:tc>
                <a:extLst>
                  <a:ext uri="{0D108BD9-81ED-4DB2-BD59-A6C34878D82A}">
                    <a16:rowId xmlns:a16="http://schemas.microsoft.com/office/drawing/2014/main" val="1712936331"/>
                  </a:ext>
                </a:extLst>
              </a:tr>
              <a:tr h="916256">
                <a:tc>
                  <a:txBody>
                    <a:bodyPr/>
                    <a:lstStyle/>
                    <a:p>
                      <a:r>
                        <a:rPr lang="en-US" dirty="0"/>
                        <a:t>Final Model</a:t>
                      </a:r>
                    </a:p>
                  </a:txBody>
                  <a:tcPr/>
                </a:tc>
                <a:tc>
                  <a:txBody>
                    <a:bodyPr/>
                    <a:lstStyle/>
                    <a:p>
                      <a:r>
                        <a:rPr lang="en-US" dirty="0"/>
                        <a:t>Linear regression on tidy data with `price` as the target</a:t>
                      </a:r>
                    </a:p>
                  </a:txBody>
                  <a:tcPr/>
                </a:tc>
                <a:tc>
                  <a:txBody>
                    <a:bodyPr/>
                    <a:lstStyle/>
                    <a:p>
                      <a:pPr algn="ctr"/>
                      <a:r>
                        <a:rPr lang="en-US" sz="1800" b="0" i="0" kern="1200" dirty="0">
                          <a:solidFill>
                            <a:schemeClr val="dk1"/>
                          </a:solidFill>
                          <a:effectLst/>
                          <a:latin typeface="+mn-lt"/>
                          <a:ea typeface="+mn-ea"/>
                          <a:cs typeface="+mn-cs"/>
                        </a:rPr>
                        <a:t>0.8381</a:t>
                      </a:r>
                      <a:endParaRPr lang="en-US" dirty="0"/>
                    </a:p>
                  </a:txBody>
                  <a:tcPr/>
                </a:tc>
                <a:tc>
                  <a:txBody>
                    <a:bodyPr/>
                    <a:lstStyle/>
                    <a:p>
                      <a:pPr algn="ctr"/>
                      <a:r>
                        <a:rPr lang="en-US" sz="1800" b="0" i="0" kern="1200" dirty="0">
                          <a:solidFill>
                            <a:schemeClr val="dk1"/>
                          </a:solidFill>
                          <a:effectLst/>
                          <a:latin typeface="+mn-lt"/>
                          <a:ea typeface="+mn-ea"/>
                          <a:cs typeface="+mn-cs"/>
                        </a:rPr>
                        <a:t>19.53%</a:t>
                      </a:r>
                      <a:endParaRPr lang="en-US" dirty="0"/>
                    </a:p>
                  </a:txBody>
                  <a:tcPr/>
                </a:tc>
                <a:extLst>
                  <a:ext uri="{0D108BD9-81ED-4DB2-BD59-A6C34878D82A}">
                    <a16:rowId xmlns:a16="http://schemas.microsoft.com/office/drawing/2014/main" val="3940835225"/>
                  </a:ext>
                </a:extLst>
              </a:tr>
              <a:tr h="1094717">
                <a:tc>
                  <a:txBody>
                    <a:bodyPr/>
                    <a:lstStyle/>
                    <a:p>
                      <a:r>
                        <a:rPr lang="en-US" dirty="0"/>
                        <a:t>Final Log Model</a:t>
                      </a:r>
                    </a:p>
                  </a:txBody>
                  <a:tcPr/>
                </a:tc>
                <a:tc>
                  <a:txBody>
                    <a:bodyPr/>
                    <a:lstStyle/>
                    <a:p>
                      <a:r>
                        <a:rPr lang="en-US" dirty="0"/>
                        <a:t>Linear regression on tidy data with `log(price)` as the target</a:t>
                      </a: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0.8828</a:t>
                      </a: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25.91%</a:t>
                      </a:r>
                    </a:p>
                  </a:txBody>
                  <a:tcPr/>
                </a:tc>
                <a:extLst>
                  <a:ext uri="{0D108BD9-81ED-4DB2-BD59-A6C34878D82A}">
                    <a16:rowId xmlns:a16="http://schemas.microsoft.com/office/drawing/2014/main" val="478835804"/>
                  </a:ext>
                </a:extLst>
              </a:tr>
            </a:tbl>
          </a:graphicData>
        </a:graphic>
      </p:graphicFrame>
    </p:spTree>
    <p:extLst>
      <p:ext uri="{BB962C8B-B14F-4D97-AF65-F5344CB8AC3E}">
        <p14:creationId xmlns:p14="http://schemas.microsoft.com/office/powerpoint/2010/main" val="4210987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CE19D-191E-E348-8312-07C339402F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178EA49-048D-F24D-9C89-F77CF0938919}"/>
              </a:ext>
            </a:extLst>
          </p:cNvPr>
          <p:cNvSpPr>
            <a:spLocks noGrp="1"/>
          </p:cNvSpPr>
          <p:nvPr>
            <p:ph idx="1"/>
          </p:nvPr>
        </p:nvSpPr>
        <p:spPr/>
        <p:txBody>
          <a:bodyPr/>
          <a:lstStyle/>
          <a:p>
            <a:r>
              <a:rPr lang="en-US" dirty="0"/>
              <a:t>The regression model improves a lot when some features are converted into categorical types.</a:t>
            </a:r>
          </a:p>
          <a:p>
            <a:endParaRPr lang="en-US" dirty="0"/>
          </a:p>
          <a:p>
            <a:r>
              <a:rPr lang="en-US" dirty="0"/>
              <a:t>In real world data, some variables such as prices often needs to be scaled in order to fit the model better.</a:t>
            </a:r>
          </a:p>
          <a:p>
            <a:endParaRPr lang="en-US" dirty="0"/>
          </a:p>
          <a:p>
            <a:r>
              <a:rPr lang="en-US" dirty="0"/>
              <a:t>By adding new variables, the model can be more meaningful even though the performance doesn’t show some significant improvement.</a:t>
            </a:r>
          </a:p>
          <a:p>
            <a:endParaRPr lang="en-US" dirty="0"/>
          </a:p>
          <a:p>
            <a:r>
              <a:rPr lang="en-US" dirty="0"/>
              <a:t>Proper Data Wrangling techniques can definitely help the model to obtain some greater results.</a:t>
            </a:r>
          </a:p>
          <a:p>
            <a:pPr marL="0" indent="0">
              <a:buNone/>
            </a:pPr>
            <a:endParaRPr lang="en-US" dirty="0"/>
          </a:p>
        </p:txBody>
      </p:sp>
    </p:spTree>
    <p:extLst>
      <p:ext uri="{BB962C8B-B14F-4D97-AF65-F5344CB8AC3E}">
        <p14:creationId xmlns:p14="http://schemas.microsoft.com/office/powerpoint/2010/main" val="805161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679AC-4E67-3D4B-8696-95FDF72B0779}"/>
              </a:ext>
            </a:extLst>
          </p:cNvPr>
          <p:cNvSpPr>
            <a:spLocks noGrp="1"/>
          </p:cNvSpPr>
          <p:nvPr>
            <p:ph type="title"/>
          </p:nvPr>
        </p:nvSpPr>
        <p:spPr/>
        <p:txBody>
          <a:bodyPr>
            <a:normAutofit/>
          </a:bodyPr>
          <a:lstStyle/>
          <a:p>
            <a:pPr algn="ctr"/>
            <a:r>
              <a:rPr lang="en-US" sz="6000" dirty="0"/>
              <a:t>Thank You!</a:t>
            </a:r>
          </a:p>
        </p:txBody>
      </p:sp>
    </p:spTree>
    <p:extLst>
      <p:ext uri="{BB962C8B-B14F-4D97-AF65-F5344CB8AC3E}">
        <p14:creationId xmlns:p14="http://schemas.microsoft.com/office/powerpoint/2010/main" val="3891057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C1C5E-363B-9848-B105-A993FB74C62A}"/>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719C94D-5CFE-2740-8E0D-C7015F2536CF}"/>
              </a:ext>
            </a:extLst>
          </p:cNvPr>
          <p:cNvSpPr>
            <a:spLocks noGrp="1"/>
          </p:cNvSpPr>
          <p:nvPr>
            <p:ph idx="1"/>
          </p:nvPr>
        </p:nvSpPr>
        <p:spPr/>
        <p:txBody>
          <a:bodyPr>
            <a:normAutofit fontScale="92500" lnSpcReduction="10000"/>
          </a:bodyPr>
          <a:lstStyle/>
          <a:p>
            <a:r>
              <a:rPr lang="en-US" dirty="0"/>
              <a:t>It has been roughly one year when the pandemic put the housing market on hold for several months last spring, but the real estate market bounced back quickly and has been booming since then. More existing homes were sold in 2020 than in any year since 2006. </a:t>
            </a:r>
          </a:p>
          <a:p>
            <a:endParaRPr lang="en-US" dirty="0"/>
          </a:p>
          <a:p>
            <a:r>
              <a:rPr lang="en-US" dirty="0"/>
              <a:t>For people who plan to buy a house, they can get the expected house price based on the features of the house. For real estate companies, they can determine what the house price is and raise their profits by understanding what kinds of features affect the house price.</a:t>
            </a:r>
          </a:p>
          <a:p>
            <a:endParaRPr lang="en-US" dirty="0"/>
          </a:p>
          <a:p>
            <a:r>
              <a:rPr lang="en-US" dirty="0"/>
              <a:t>The project is mainly focused on Data Processing and Data Exploratory. However, at the end of this project, regression model will be used to have a deeper insight of the relationship between the house price and other features.</a:t>
            </a:r>
          </a:p>
        </p:txBody>
      </p:sp>
    </p:spTree>
    <p:extLst>
      <p:ext uri="{BB962C8B-B14F-4D97-AF65-F5344CB8AC3E}">
        <p14:creationId xmlns:p14="http://schemas.microsoft.com/office/powerpoint/2010/main" val="613387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DEEA4-BA3B-2E45-AC36-428528D558DE}"/>
              </a:ext>
            </a:extLst>
          </p:cNvPr>
          <p:cNvSpPr>
            <a:spLocks noGrp="1"/>
          </p:cNvSpPr>
          <p:nvPr>
            <p:ph type="title"/>
          </p:nvPr>
        </p:nvSpPr>
        <p:spPr/>
        <p:txBody>
          <a:bodyPr/>
          <a:lstStyle/>
          <a:p>
            <a:r>
              <a:rPr lang="en-US" dirty="0"/>
              <a:t> Overview of the Dataset</a:t>
            </a:r>
          </a:p>
        </p:txBody>
      </p:sp>
      <p:sp>
        <p:nvSpPr>
          <p:cNvPr id="3" name="Content Placeholder 2">
            <a:extLst>
              <a:ext uri="{FF2B5EF4-FFF2-40B4-BE49-F238E27FC236}">
                <a16:creationId xmlns:a16="http://schemas.microsoft.com/office/drawing/2014/main" id="{A19C8C7D-4FED-A145-BA16-8DB01507E0E0}"/>
              </a:ext>
            </a:extLst>
          </p:cNvPr>
          <p:cNvSpPr>
            <a:spLocks noGrp="1"/>
          </p:cNvSpPr>
          <p:nvPr>
            <p:ph idx="1"/>
          </p:nvPr>
        </p:nvSpPr>
        <p:spPr/>
        <p:txBody>
          <a:bodyPr/>
          <a:lstStyle/>
          <a:p>
            <a:r>
              <a:rPr lang="en-US" dirty="0"/>
              <a:t>The dataset is from Kaggle. (</a:t>
            </a:r>
            <a:r>
              <a:rPr lang="en-US" dirty="0">
                <a:hlinkClick r:id="rId3"/>
              </a:rPr>
              <a:t>https://www.kaggle.com/harlfoxem/housesalesprediction</a:t>
            </a:r>
            <a:r>
              <a:rPr lang="en-US" dirty="0"/>
              <a:t>)</a:t>
            </a:r>
          </a:p>
          <a:p>
            <a:r>
              <a:rPr lang="en-US" dirty="0"/>
              <a:t>It contains the houses that were sold from May 2014 to May 2015.</a:t>
            </a:r>
          </a:p>
          <a:p>
            <a:r>
              <a:rPr lang="en-US" dirty="0"/>
              <a:t>Total number of observations is 21611.</a:t>
            </a:r>
          </a:p>
          <a:p>
            <a:r>
              <a:rPr lang="en-US" dirty="0"/>
              <a:t>There are total 21 variables in the dataset.</a:t>
            </a:r>
          </a:p>
          <a:p>
            <a:r>
              <a:rPr lang="en-US" dirty="0"/>
              <a:t>Dependent variable: The house price of King county in Washington state.</a:t>
            </a:r>
          </a:p>
          <a:p>
            <a:r>
              <a:rPr lang="en-US" dirty="0"/>
              <a:t>Independent variables: 20 different features of houses such as numbers of bathrooms, square footage of interior living space, the year of the house initially built, and so on. </a:t>
            </a:r>
          </a:p>
        </p:txBody>
      </p:sp>
    </p:spTree>
    <p:extLst>
      <p:ext uri="{BB962C8B-B14F-4D97-AF65-F5344CB8AC3E}">
        <p14:creationId xmlns:p14="http://schemas.microsoft.com/office/powerpoint/2010/main" val="4218838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62170-F591-1644-9B5F-47A4B3D47C08}"/>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2512AC73-39DF-2047-9676-B73AD8B74631}"/>
              </a:ext>
            </a:extLst>
          </p:cNvPr>
          <p:cNvSpPr>
            <a:spLocks noGrp="1"/>
          </p:cNvSpPr>
          <p:nvPr>
            <p:ph idx="1"/>
          </p:nvPr>
        </p:nvSpPr>
        <p:spPr>
          <a:xfrm>
            <a:off x="677334" y="2160589"/>
            <a:ext cx="8596668" cy="4478750"/>
          </a:xfrm>
        </p:spPr>
        <p:txBody>
          <a:bodyPr>
            <a:normAutofit lnSpcReduction="10000"/>
          </a:bodyPr>
          <a:lstStyle/>
          <a:p>
            <a:r>
              <a:rPr lang="en-US" dirty="0"/>
              <a:t>Handle Missing Values: Only two observations have the missing values in `sqft_above`</a:t>
            </a:r>
          </a:p>
          <a:p>
            <a:r>
              <a:rPr lang="en-US" dirty="0"/>
              <a:t>Since `id` is meaningless to the house price, it is removed.</a:t>
            </a:r>
          </a:p>
          <a:p>
            <a:r>
              <a:rPr lang="en-US" dirty="0"/>
              <a:t>Variables converted to the categorical/ordinal type: </a:t>
            </a:r>
          </a:p>
          <a:p>
            <a:pPr lvl="1"/>
            <a:r>
              <a:rPr lang="en-US" dirty="0"/>
              <a:t>`waterfront` is a Boolean type, showing if the house has a view to a waterfront.</a:t>
            </a:r>
          </a:p>
          <a:p>
            <a:pPr lvl="1"/>
            <a:r>
              <a:rPr lang="en-US" dirty="0"/>
              <a:t>`view` indicates how good the view of the property is. As it only has 4 values, this feature can be factorized.  </a:t>
            </a:r>
          </a:p>
          <a:p>
            <a:pPr lvl="1"/>
            <a:r>
              <a:rPr lang="en-US" dirty="0"/>
              <a:t>`condition` is a score from 1 to 5, indicating the state of the house.  </a:t>
            </a:r>
          </a:p>
          <a:p>
            <a:pPr lvl="1"/>
            <a:r>
              <a:rPr lang="en-US" dirty="0"/>
              <a:t>`grade` is another score of house, with 11 levels (from 3 to 13).</a:t>
            </a:r>
          </a:p>
          <a:p>
            <a:pPr lvl="1"/>
            <a:r>
              <a:rPr lang="en-US" dirty="0"/>
              <a:t>`zipcode` is a cluster-like category of the house location.</a:t>
            </a:r>
          </a:p>
          <a:p>
            <a:r>
              <a:rPr lang="en-US" dirty="0"/>
              <a:t>New variable, `age`, is created. It is computed by the year of `date` minus `yr_built`, representing how many years the house had been built until it was sold. </a:t>
            </a:r>
          </a:p>
          <a:p>
            <a:endParaRPr lang="en-US" dirty="0"/>
          </a:p>
          <a:p>
            <a:endParaRPr lang="en-US" dirty="0"/>
          </a:p>
        </p:txBody>
      </p:sp>
    </p:spTree>
    <p:extLst>
      <p:ext uri="{BB962C8B-B14F-4D97-AF65-F5344CB8AC3E}">
        <p14:creationId xmlns:p14="http://schemas.microsoft.com/office/powerpoint/2010/main" val="3589241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9B53D-6734-5C44-8820-90113B360AF2}"/>
              </a:ext>
            </a:extLst>
          </p:cNvPr>
          <p:cNvSpPr>
            <a:spLocks noGrp="1"/>
          </p:cNvSpPr>
          <p:nvPr>
            <p:ph type="title"/>
          </p:nvPr>
        </p:nvSpPr>
        <p:spPr/>
        <p:txBody>
          <a:bodyPr/>
          <a:lstStyle/>
          <a:p>
            <a:r>
              <a:rPr lang="en-US" dirty="0"/>
              <a:t>Data Exploratory</a:t>
            </a:r>
          </a:p>
        </p:txBody>
      </p:sp>
      <p:sp>
        <p:nvSpPr>
          <p:cNvPr id="3" name="Text Placeholder 2">
            <a:extLst>
              <a:ext uri="{FF2B5EF4-FFF2-40B4-BE49-F238E27FC236}">
                <a16:creationId xmlns:a16="http://schemas.microsoft.com/office/drawing/2014/main" id="{ADE0747D-C453-8C47-82F7-ED0AE0E7C3D6}"/>
              </a:ext>
            </a:extLst>
          </p:cNvPr>
          <p:cNvSpPr>
            <a:spLocks noGrp="1"/>
          </p:cNvSpPr>
          <p:nvPr>
            <p:ph type="body" idx="1"/>
          </p:nvPr>
        </p:nvSpPr>
        <p:spPr/>
        <p:txBody>
          <a:bodyPr/>
          <a:lstStyle/>
          <a:p>
            <a:r>
              <a:rPr lang="en-US" dirty="0"/>
              <a:t>Dependent Variable, Categorical/Ordinal Features, and Numerical Features</a:t>
            </a:r>
          </a:p>
        </p:txBody>
      </p:sp>
    </p:spTree>
    <p:extLst>
      <p:ext uri="{BB962C8B-B14F-4D97-AF65-F5344CB8AC3E}">
        <p14:creationId xmlns:p14="http://schemas.microsoft.com/office/powerpoint/2010/main" val="3566911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88D28-0DBB-9F4D-A0D2-205B332879C3}"/>
              </a:ext>
            </a:extLst>
          </p:cNvPr>
          <p:cNvSpPr>
            <a:spLocks noGrp="1"/>
          </p:cNvSpPr>
          <p:nvPr>
            <p:ph type="title"/>
          </p:nvPr>
        </p:nvSpPr>
        <p:spPr>
          <a:xfrm>
            <a:off x="677334" y="609600"/>
            <a:ext cx="8596668" cy="1320800"/>
          </a:xfrm>
        </p:spPr>
        <p:txBody>
          <a:bodyPr anchor="t">
            <a:normAutofit/>
          </a:bodyPr>
          <a:lstStyle/>
          <a:p>
            <a:r>
              <a:rPr lang="en-US" dirty="0"/>
              <a:t>Dependent Variable - Price</a:t>
            </a:r>
          </a:p>
        </p:txBody>
      </p:sp>
      <p:sp>
        <p:nvSpPr>
          <p:cNvPr id="10" name="Content Placeholder 7">
            <a:extLst>
              <a:ext uri="{FF2B5EF4-FFF2-40B4-BE49-F238E27FC236}">
                <a16:creationId xmlns:a16="http://schemas.microsoft.com/office/drawing/2014/main" id="{D57767CA-D0A0-479C-A1AE-2FF5C3FC4A41}"/>
              </a:ext>
            </a:extLst>
          </p:cNvPr>
          <p:cNvSpPr>
            <a:spLocks noGrp="1"/>
          </p:cNvSpPr>
          <p:nvPr>
            <p:ph idx="1"/>
          </p:nvPr>
        </p:nvSpPr>
        <p:spPr>
          <a:xfrm>
            <a:off x="677334" y="2160589"/>
            <a:ext cx="3957349" cy="3880773"/>
          </a:xfrm>
        </p:spPr>
        <p:txBody>
          <a:bodyPr>
            <a:normAutofit/>
          </a:bodyPr>
          <a:lstStyle/>
          <a:p>
            <a:r>
              <a:rPr lang="en-US" dirty="0"/>
              <a:t>In Plot 1, the house price shows a highly right-skewed (heavy-tailed) distribution.</a:t>
            </a:r>
          </a:p>
          <a:p>
            <a:r>
              <a:rPr lang="en-US" dirty="0"/>
              <a:t>In Plot 2, the log house price presents a distribution that is very similar to normal distribution.</a:t>
            </a:r>
          </a:p>
          <a:p>
            <a:r>
              <a:rPr lang="en-US" dirty="0"/>
              <a:t>In the regression model, `price` and `log(price) will both be used.</a:t>
            </a:r>
          </a:p>
          <a:p>
            <a:endParaRPr lang="en-US" dirty="0"/>
          </a:p>
        </p:txBody>
      </p:sp>
      <p:pic>
        <p:nvPicPr>
          <p:cNvPr id="4" name="Content Placeholder 3" descr="Chart&#10;&#10;Description automatically generated">
            <a:extLst>
              <a:ext uri="{FF2B5EF4-FFF2-40B4-BE49-F238E27FC236}">
                <a16:creationId xmlns:a16="http://schemas.microsoft.com/office/drawing/2014/main" id="{69B10208-097A-4E4B-A3AD-23199C007C0A}"/>
              </a:ext>
            </a:extLst>
          </p:cNvPr>
          <p:cNvPicPr>
            <a:picLocks noChangeAspect="1"/>
          </p:cNvPicPr>
          <p:nvPr/>
        </p:nvPicPr>
        <p:blipFill rotWithShape="1">
          <a:blip r:embed="rId3"/>
          <a:srcRect l="14225" r="15552"/>
          <a:stretch/>
        </p:blipFill>
        <p:spPr>
          <a:xfrm>
            <a:off x="4857451" y="2159331"/>
            <a:ext cx="4415050" cy="3882362"/>
          </a:xfrm>
          <a:prstGeom prst="rect">
            <a:avLst/>
          </a:prstGeom>
        </p:spPr>
      </p:pic>
    </p:spTree>
    <p:extLst>
      <p:ext uri="{BB962C8B-B14F-4D97-AF65-F5344CB8AC3E}">
        <p14:creationId xmlns:p14="http://schemas.microsoft.com/office/powerpoint/2010/main" val="1998781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5E6C-1736-9743-A503-5850EFDA2CDC}"/>
              </a:ext>
            </a:extLst>
          </p:cNvPr>
          <p:cNvSpPr>
            <a:spLocks noGrp="1"/>
          </p:cNvSpPr>
          <p:nvPr>
            <p:ph type="title"/>
          </p:nvPr>
        </p:nvSpPr>
        <p:spPr>
          <a:xfrm>
            <a:off x="328475" y="609600"/>
            <a:ext cx="3506678" cy="1320800"/>
          </a:xfrm>
        </p:spPr>
        <p:txBody>
          <a:bodyPr anchor="ctr">
            <a:normAutofit/>
          </a:bodyPr>
          <a:lstStyle/>
          <a:p>
            <a:r>
              <a:rPr lang="en-US" sz="2800" dirty="0"/>
              <a:t>Categorical/Ordinal Features</a:t>
            </a:r>
          </a:p>
        </p:txBody>
      </p:sp>
      <p:sp>
        <p:nvSpPr>
          <p:cNvPr id="19" name="Content Placeholder 7">
            <a:extLst>
              <a:ext uri="{FF2B5EF4-FFF2-40B4-BE49-F238E27FC236}">
                <a16:creationId xmlns:a16="http://schemas.microsoft.com/office/drawing/2014/main" id="{168FA5BB-B79B-4CBB-BE7C-F65454FB840E}"/>
              </a:ext>
            </a:extLst>
          </p:cNvPr>
          <p:cNvSpPr>
            <a:spLocks noGrp="1"/>
          </p:cNvSpPr>
          <p:nvPr>
            <p:ph idx="1"/>
          </p:nvPr>
        </p:nvSpPr>
        <p:spPr>
          <a:xfrm>
            <a:off x="328475" y="2160589"/>
            <a:ext cx="3273404" cy="3880773"/>
          </a:xfrm>
        </p:spPr>
        <p:txBody>
          <a:bodyPr>
            <a:normAutofit/>
          </a:bodyPr>
          <a:lstStyle/>
          <a:p>
            <a:pPr>
              <a:lnSpc>
                <a:spcPct val="90000"/>
              </a:lnSpc>
            </a:pPr>
            <a:r>
              <a:rPr lang="en-US" sz="1500" dirty="0"/>
              <a:t>View:</a:t>
            </a:r>
          </a:p>
          <a:p>
            <a:pPr lvl="1">
              <a:lnSpc>
                <a:spcPct val="90000"/>
              </a:lnSpc>
            </a:pPr>
            <a:r>
              <a:rPr lang="en-US" sz="1300" dirty="0"/>
              <a:t>Most of houses have really bad views, which is over 90%.</a:t>
            </a:r>
          </a:p>
          <a:p>
            <a:pPr lvl="1">
              <a:lnSpc>
                <a:spcPct val="90000"/>
              </a:lnSpc>
            </a:pPr>
            <a:r>
              <a:rPr lang="en-US" sz="1300" dirty="0"/>
              <a:t>The house price increases when the score of the house view increases.</a:t>
            </a:r>
          </a:p>
          <a:p>
            <a:pPr>
              <a:lnSpc>
                <a:spcPct val="90000"/>
              </a:lnSpc>
            </a:pPr>
            <a:r>
              <a:rPr lang="en-US" sz="1500" dirty="0"/>
              <a:t>Waterfront:</a:t>
            </a:r>
          </a:p>
          <a:p>
            <a:pPr lvl="1">
              <a:lnSpc>
                <a:spcPct val="90000"/>
              </a:lnSpc>
            </a:pPr>
            <a:r>
              <a:rPr lang="en-US" sz="1300" dirty="0"/>
              <a:t>Majority of the houses don't have `waterfront`.</a:t>
            </a:r>
          </a:p>
          <a:p>
            <a:pPr lvl="1">
              <a:lnSpc>
                <a:spcPct val="90000"/>
              </a:lnSpc>
            </a:pPr>
            <a:r>
              <a:rPr lang="en-US" sz="1300" dirty="0"/>
              <a:t>For houses with `waterfront`, they are normally more expensive than houses without `waterfront`.</a:t>
            </a:r>
          </a:p>
          <a:p>
            <a:pPr>
              <a:lnSpc>
                <a:spcPct val="90000"/>
              </a:lnSpc>
            </a:pPr>
            <a:endParaRPr lang="en-US" sz="1500" dirty="0"/>
          </a:p>
        </p:txBody>
      </p:sp>
      <p:pic>
        <p:nvPicPr>
          <p:cNvPr id="7" name="Picture 6" descr="Chart, box and whisker chart&#10;&#10;Description automatically generated">
            <a:extLst>
              <a:ext uri="{FF2B5EF4-FFF2-40B4-BE49-F238E27FC236}">
                <a16:creationId xmlns:a16="http://schemas.microsoft.com/office/drawing/2014/main" id="{00DE3745-06EC-A343-AD45-9D84D50A7501}"/>
              </a:ext>
            </a:extLst>
          </p:cNvPr>
          <p:cNvPicPr>
            <a:picLocks noChangeAspect="1"/>
          </p:cNvPicPr>
          <p:nvPr/>
        </p:nvPicPr>
        <p:blipFill rotWithShape="1">
          <a:blip r:embed="rId3"/>
          <a:srcRect r="-6" b="5912"/>
          <a:stretch/>
        </p:blipFill>
        <p:spPr>
          <a:xfrm>
            <a:off x="4325733" y="609600"/>
            <a:ext cx="4478369" cy="2601747"/>
          </a:xfrm>
          <a:prstGeom prst="rect">
            <a:avLst/>
          </a:prstGeom>
        </p:spPr>
      </p:pic>
      <p:pic>
        <p:nvPicPr>
          <p:cNvPr id="4" name="Content Placeholder 3" descr="Chart&#10;&#10;Description automatically generated with medium confidence">
            <a:extLst>
              <a:ext uri="{FF2B5EF4-FFF2-40B4-BE49-F238E27FC236}">
                <a16:creationId xmlns:a16="http://schemas.microsoft.com/office/drawing/2014/main" id="{CC99BC05-3C1F-F346-9237-578233BDE9D0}"/>
              </a:ext>
            </a:extLst>
          </p:cNvPr>
          <p:cNvPicPr>
            <a:picLocks noChangeAspect="1"/>
          </p:cNvPicPr>
          <p:nvPr/>
        </p:nvPicPr>
        <p:blipFill rotWithShape="1">
          <a:blip r:embed="rId4"/>
          <a:srcRect r="-6" b="5912"/>
          <a:stretch/>
        </p:blipFill>
        <p:spPr>
          <a:xfrm>
            <a:off x="4325223" y="3439020"/>
            <a:ext cx="4479391" cy="2602341"/>
          </a:xfrm>
          <a:prstGeom prst="rect">
            <a:avLst/>
          </a:prstGeom>
        </p:spPr>
      </p:pic>
    </p:spTree>
    <p:extLst>
      <p:ext uri="{BB962C8B-B14F-4D97-AF65-F5344CB8AC3E}">
        <p14:creationId xmlns:p14="http://schemas.microsoft.com/office/powerpoint/2010/main" val="2750923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5E6C-1736-9743-A503-5850EFDA2CDC}"/>
              </a:ext>
            </a:extLst>
          </p:cNvPr>
          <p:cNvSpPr>
            <a:spLocks noGrp="1"/>
          </p:cNvSpPr>
          <p:nvPr>
            <p:ph type="title"/>
          </p:nvPr>
        </p:nvSpPr>
        <p:spPr>
          <a:xfrm>
            <a:off x="328475" y="609600"/>
            <a:ext cx="3506678" cy="1320800"/>
          </a:xfrm>
        </p:spPr>
        <p:txBody>
          <a:bodyPr anchor="ctr">
            <a:normAutofit/>
          </a:bodyPr>
          <a:lstStyle/>
          <a:p>
            <a:pPr>
              <a:lnSpc>
                <a:spcPct val="90000"/>
              </a:lnSpc>
            </a:pPr>
            <a:r>
              <a:rPr lang="en-US" sz="2800" dirty="0"/>
              <a:t>Categorical/Ordinal Features</a:t>
            </a:r>
          </a:p>
        </p:txBody>
      </p:sp>
      <p:sp>
        <p:nvSpPr>
          <p:cNvPr id="19" name="Content Placeholder 7">
            <a:extLst>
              <a:ext uri="{FF2B5EF4-FFF2-40B4-BE49-F238E27FC236}">
                <a16:creationId xmlns:a16="http://schemas.microsoft.com/office/drawing/2014/main" id="{168FA5BB-B79B-4CBB-BE7C-F65454FB840E}"/>
              </a:ext>
            </a:extLst>
          </p:cNvPr>
          <p:cNvSpPr>
            <a:spLocks noGrp="1"/>
          </p:cNvSpPr>
          <p:nvPr>
            <p:ph idx="1"/>
          </p:nvPr>
        </p:nvSpPr>
        <p:spPr>
          <a:xfrm>
            <a:off x="328475" y="2160589"/>
            <a:ext cx="3273404" cy="3880773"/>
          </a:xfrm>
        </p:spPr>
        <p:txBody>
          <a:bodyPr>
            <a:normAutofit/>
          </a:bodyPr>
          <a:lstStyle/>
          <a:p>
            <a:pPr>
              <a:lnSpc>
                <a:spcPct val="90000"/>
              </a:lnSpc>
            </a:pPr>
            <a:r>
              <a:rPr lang="en-US" sz="1500" dirty="0"/>
              <a:t>Grade:</a:t>
            </a:r>
          </a:p>
          <a:p>
            <a:pPr lvl="1">
              <a:lnSpc>
                <a:spcPct val="90000"/>
              </a:lnSpc>
            </a:pPr>
            <a:r>
              <a:rPr lang="en-US" sz="1300" dirty="0"/>
              <a:t>The relationship between the grade of the house with the house price seems exponential. </a:t>
            </a:r>
          </a:p>
          <a:p>
            <a:pPr lvl="1">
              <a:lnSpc>
                <a:spcPct val="90000"/>
              </a:lnSpc>
            </a:pPr>
            <a:r>
              <a:rPr lang="en-US" sz="1300" dirty="0"/>
              <a:t>linear relationship between log house price and the grade of the house can be expected.</a:t>
            </a:r>
          </a:p>
          <a:p>
            <a:pPr>
              <a:lnSpc>
                <a:spcPct val="90000"/>
              </a:lnSpc>
            </a:pPr>
            <a:r>
              <a:rPr lang="en-US" sz="1500" dirty="0"/>
              <a:t>Condition:</a:t>
            </a:r>
          </a:p>
          <a:p>
            <a:pPr lvl="1">
              <a:lnSpc>
                <a:spcPct val="90000"/>
              </a:lnSpc>
            </a:pPr>
            <a:r>
              <a:rPr lang="en-US" sz="1300" dirty="0"/>
              <a:t>Most of the houses in the region are in an average condition 3</a:t>
            </a:r>
          </a:p>
          <a:p>
            <a:pPr lvl="1">
              <a:lnSpc>
                <a:spcPct val="90000"/>
              </a:lnSpc>
            </a:pPr>
            <a:r>
              <a:rPr lang="en-US" sz="1300" dirty="0"/>
              <a:t>The house price increases as the condition becomes better. However, the change isn't significant.</a:t>
            </a:r>
          </a:p>
        </p:txBody>
      </p:sp>
      <p:pic>
        <p:nvPicPr>
          <p:cNvPr id="8" name="Picture 7" descr="Chart&#10;&#10;Description automatically generated">
            <a:extLst>
              <a:ext uri="{FF2B5EF4-FFF2-40B4-BE49-F238E27FC236}">
                <a16:creationId xmlns:a16="http://schemas.microsoft.com/office/drawing/2014/main" id="{0E3A0899-ADAF-8C49-A219-B80B0033F1BA}"/>
              </a:ext>
            </a:extLst>
          </p:cNvPr>
          <p:cNvPicPr>
            <a:picLocks noChangeAspect="1"/>
          </p:cNvPicPr>
          <p:nvPr/>
        </p:nvPicPr>
        <p:blipFill>
          <a:blip r:embed="rId3"/>
          <a:stretch>
            <a:fillRect/>
          </a:stretch>
        </p:blipFill>
        <p:spPr>
          <a:xfrm>
            <a:off x="4458240" y="609600"/>
            <a:ext cx="4213355" cy="2601747"/>
          </a:xfrm>
          <a:prstGeom prst="rect">
            <a:avLst/>
          </a:prstGeom>
        </p:spPr>
      </p:pic>
      <p:pic>
        <p:nvPicPr>
          <p:cNvPr id="36" name="Picture 35" descr="Chart&#10;&#10;Description automatically generated">
            <a:extLst>
              <a:ext uri="{FF2B5EF4-FFF2-40B4-BE49-F238E27FC236}">
                <a16:creationId xmlns:a16="http://schemas.microsoft.com/office/drawing/2014/main" id="{5D7D1C45-3FA0-B14B-ADF2-46F1E60C4AC9}"/>
              </a:ext>
            </a:extLst>
          </p:cNvPr>
          <p:cNvPicPr>
            <a:picLocks noChangeAspect="1"/>
          </p:cNvPicPr>
          <p:nvPr/>
        </p:nvPicPr>
        <p:blipFill>
          <a:blip r:embed="rId4"/>
          <a:stretch>
            <a:fillRect/>
          </a:stretch>
        </p:blipFill>
        <p:spPr>
          <a:xfrm>
            <a:off x="4457760" y="3439020"/>
            <a:ext cx="4214317" cy="2602341"/>
          </a:xfrm>
          <a:prstGeom prst="rect">
            <a:avLst/>
          </a:prstGeom>
        </p:spPr>
      </p:pic>
    </p:spTree>
    <p:extLst>
      <p:ext uri="{BB962C8B-B14F-4D97-AF65-F5344CB8AC3E}">
        <p14:creationId xmlns:p14="http://schemas.microsoft.com/office/powerpoint/2010/main" val="275832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5E6C-1736-9743-A503-5850EFDA2CDC}"/>
              </a:ext>
            </a:extLst>
          </p:cNvPr>
          <p:cNvSpPr>
            <a:spLocks noGrp="1"/>
          </p:cNvSpPr>
          <p:nvPr>
            <p:ph type="title"/>
          </p:nvPr>
        </p:nvSpPr>
        <p:spPr>
          <a:xfrm>
            <a:off x="677334" y="609600"/>
            <a:ext cx="8596668" cy="1320800"/>
          </a:xfrm>
        </p:spPr>
        <p:txBody>
          <a:bodyPr anchor="t">
            <a:normAutofit/>
          </a:bodyPr>
          <a:lstStyle/>
          <a:p>
            <a:r>
              <a:rPr lang="en-US" dirty="0"/>
              <a:t>Numerical Features</a:t>
            </a:r>
            <a:br>
              <a:rPr lang="en-US" dirty="0"/>
            </a:br>
            <a:r>
              <a:rPr lang="en-US" dirty="0"/>
              <a:t> </a:t>
            </a:r>
            <a:r>
              <a:rPr lang="en-US" sz="2400" dirty="0"/>
              <a:t>- Latitude, Longitude</a:t>
            </a:r>
          </a:p>
        </p:txBody>
      </p:sp>
      <p:pic>
        <p:nvPicPr>
          <p:cNvPr id="3" name="Picture 2">
            <a:extLst>
              <a:ext uri="{FF2B5EF4-FFF2-40B4-BE49-F238E27FC236}">
                <a16:creationId xmlns:a16="http://schemas.microsoft.com/office/drawing/2014/main" id="{2B8BFB7E-373C-4E48-9552-C1B0ED474DE5}"/>
              </a:ext>
            </a:extLst>
          </p:cNvPr>
          <p:cNvPicPr>
            <a:picLocks noChangeAspect="1"/>
          </p:cNvPicPr>
          <p:nvPr/>
        </p:nvPicPr>
        <p:blipFill>
          <a:blip r:embed="rId3"/>
          <a:stretch>
            <a:fillRect/>
          </a:stretch>
        </p:blipFill>
        <p:spPr>
          <a:xfrm>
            <a:off x="372390" y="2255448"/>
            <a:ext cx="5790518" cy="3691053"/>
          </a:xfrm>
          <a:prstGeom prst="rect">
            <a:avLst/>
          </a:prstGeom>
        </p:spPr>
      </p:pic>
      <p:sp>
        <p:nvSpPr>
          <p:cNvPr id="19" name="Content Placeholder 7">
            <a:extLst>
              <a:ext uri="{FF2B5EF4-FFF2-40B4-BE49-F238E27FC236}">
                <a16:creationId xmlns:a16="http://schemas.microsoft.com/office/drawing/2014/main" id="{168FA5BB-B79B-4CBB-BE7C-F65454FB840E}"/>
              </a:ext>
            </a:extLst>
          </p:cNvPr>
          <p:cNvSpPr>
            <a:spLocks noGrp="1"/>
          </p:cNvSpPr>
          <p:nvPr>
            <p:ph idx="1"/>
          </p:nvPr>
        </p:nvSpPr>
        <p:spPr>
          <a:xfrm>
            <a:off x="6416039" y="2160589"/>
            <a:ext cx="2927185" cy="3880773"/>
          </a:xfrm>
        </p:spPr>
        <p:txBody>
          <a:bodyPr>
            <a:normAutofit lnSpcReduction="10000"/>
          </a:bodyPr>
          <a:lstStyle/>
          <a:p>
            <a:r>
              <a:rPr lang="en-US" sz="1500" dirty="0"/>
              <a:t>Distributions of latitude and longitude are difficult to be interpreted based on density plots</a:t>
            </a:r>
          </a:p>
          <a:p>
            <a:r>
              <a:rPr lang="en-US" sz="1500" dirty="0"/>
              <a:t>`</a:t>
            </a:r>
            <a:r>
              <a:rPr lang="en-US" sz="1500" dirty="0" err="1"/>
              <a:t>ggmap</a:t>
            </a:r>
            <a:r>
              <a:rPr lang="en-US" sz="1500" dirty="0"/>
              <a:t>` package is useful to present the overview of the house price across King county.</a:t>
            </a:r>
          </a:p>
          <a:p>
            <a:r>
              <a:rPr lang="en-US" sz="1500" dirty="0"/>
              <a:t>Since the house price varies widely, log(price) is used in the map.</a:t>
            </a:r>
          </a:p>
          <a:p>
            <a:r>
              <a:rPr lang="en-US" sz="1500" dirty="0"/>
              <a:t>The northwest area has the lighter color, indicating that this area in general has a higher house price.</a:t>
            </a:r>
          </a:p>
        </p:txBody>
      </p:sp>
    </p:spTree>
    <p:extLst>
      <p:ext uri="{BB962C8B-B14F-4D97-AF65-F5344CB8AC3E}">
        <p14:creationId xmlns:p14="http://schemas.microsoft.com/office/powerpoint/2010/main" val="155313025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1027</TotalTime>
  <Words>2009</Words>
  <Application>Microsoft Macintosh PowerPoint</Application>
  <PresentationFormat>Widescreen</PresentationFormat>
  <Paragraphs>119</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Times New Roman</vt:lpstr>
      <vt:lpstr>Trebuchet MS</vt:lpstr>
      <vt:lpstr>Wingdings 3</vt:lpstr>
      <vt:lpstr>Facet</vt:lpstr>
      <vt:lpstr>King County House Price</vt:lpstr>
      <vt:lpstr>Introduction</vt:lpstr>
      <vt:lpstr> Overview of the Dataset</vt:lpstr>
      <vt:lpstr>Data Processing</vt:lpstr>
      <vt:lpstr>Data Exploratory</vt:lpstr>
      <vt:lpstr>Dependent Variable - Price</vt:lpstr>
      <vt:lpstr>Categorical/Ordinal Features</vt:lpstr>
      <vt:lpstr>Categorical/Ordinal Features</vt:lpstr>
      <vt:lpstr>Numerical Features  - Latitude, Longitude</vt:lpstr>
      <vt:lpstr>Numerical Features</vt:lpstr>
      <vt:lpstr>Model Fitting</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 House Price</dc:title>
  <dc:creator>Yu-hsiang Hong</dc:creator>
  <cp:lastModifiedBy>Yu-hsiang Hong</cp:lastModifiedBy>
  <cp:revision>27</cp:revision>
  <dcterms:created xsi:type="dcterms:W3CDTF">2021-05-03T07:15:49Z</dcterms:created>
  <dcterms:modified xsi:type="dcterms:W3CDTF">2021-05-07T23:56:52Z</dcterms:modified>
</cp:coreProperties>
</file>